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5143500" type="screen16x9"/>
  <p:notesSz cx="6858000" cy="9144000"/>
  <p:embeddedFontLst>
    <p:embeddedFont>
      <p:font typeface="Caveat" panose="020B0604020202020204" charset="0"/>
      <p:regular r:id="rId41"/>
      <p:bold r:id="rId42"/>
    </p:embeddedFont>
    <p:embeddedFont>
      <p:font typeface="EB Garamond" panose="00000500000000000000" pitchFamily="2" charset="0"/>
      <p:regular r:id="rId43"/>
      <p:bold r:id="rId44"/>
      <p:italic r:id="rId45"/>
      <p:boldItalic r:id="rId46"/>
    </p:embeddedFont>
    <p:embeddedFont>
      <p:font typeface="Playfair Display" panose="020B0604020202020204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Roboto Black" panose="02000000000000000000" pitchFamily="2" charset="0"/>
      <p:bold r:id="rId55"/>
      <p:boldItalic r:id="rId56"/>
    </p:embeddedFont>
    <p:embeddedFont>
      <p:font typeface="Roboto Light" panose="02000000000000000000" pitchFamily="2" charset="0"/>
      <p:regular r:id="rId57"/>
      <p:bold r:id="rId58"/>
      <p:italic r:id="rId59"/>
      <p:boldItalic r:id="rId60"/>
    </p:embeddedFont>
    <p:embeddedFont>
      <p:font typeface="Roboto Mono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F20170-5486-437F-8387-C125B9C20DBB}">
  <a:tblStyle styleId="{EDF20170-5486-437F-8387-C125B9C20D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2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e90c58496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e90c58496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90c5849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90c5849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90c5849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e90c58496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90c58496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90c58496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90c58496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e90c58496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90c58496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e90c58496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e90c58496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e90c58496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90c58496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90c58496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e90c5849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e90c5849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e90c5849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e90c5849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e90c5849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e90c58496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e90c5849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e90c5849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90c5849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e90c5849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e90c584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e90c584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e90c5849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e90c5849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e90c5849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e90c5849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90c5849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90c5849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e90c5849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e90c5849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e90c584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e90c584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e90c5849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e90c5849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e90c5849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e90c5849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90c58496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90c58496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e90c5849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e90c5849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e90c5849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e90c5849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e90c5849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e90c5849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e90c5849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e90c5849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e90c5849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e90c5849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e90c5849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e90c5849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90c58496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90c58496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90c58496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90c58496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90c58496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90c58496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90c58496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90c58496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90c58496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90c58496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90c58496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90c58496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1555950"/>
            <a:ext cx="9144000" cy="1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Legal Registry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Problem Exploration Workshop</a:t>
            </a:r>
            <a:endParaRPr sz="28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0" y="4498975"/>
            <a:ext cx="9144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Noah Fang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Zach Falsetto</a:t>
            </a:r>
            <a:endParaRPr sz="1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27850" y="195075"/>
            <a:ext cx="4948425" cy="49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Suspend judgement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2678150" y="2762475"/>
            <a:ext cx="41163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Result is the only judgement.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Stop/Pause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28195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I want to speak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6" name="Google Shape;126;p25" descr="Image result for raised hand ico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351" y="2670800"/>
            <a:ext cx="2157300" cy="21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5 more minutes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2" name="Google Shape;132;p26" descr="Image result for thumb up  ico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38" y="2714875"/>
            <a:ext cx="2235725" cy="22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1 more minute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8" name="Google Shape;138;p27" descr="Image result for finger up  ico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363" y="2619425"/>
            <a:ext cx="2311275" cy="23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Rituals: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No more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4" name="Google Shape;144;p28" descr="Image result for thumb up  icon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3454138" y="2714875"/>
            <a:ext cx="2235725" cy="22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Let’s begin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Warm-up activity: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A chain of words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5" name="Google Shape;155;p30"/>
          <p:cNvSpPr/>
          <p:nvPr/>
        </p:nvSpPr>
        <p:spPr>
          <a:xfrm rot="-272607">
            <a:off x="2491244" y="3061923"/>
            <a:ext cx="1102063" cy="11020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8575" dist="38100" dir="48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hot</a:t>
            </a:r>
            <a:endParaRPr sz="3600" b="1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6" name="Google Shape;156;p30"/>
          <p:cNvSpPr/>
          <p:nvPr/>
        </p:nvSpPr>
        <p:spPr>
          <a:xfrm rot="-139456">
            <a:off x="4071879" y="3015685"/>
            <a:ext cx="1102207" cy="1102207"/>
          </a:xfrm>
          <a:prstGeom prst="rect">
            <a:avLst/>
          </a:prstGeom>
          <a:solidFill>
            <a:srgbClr val="F6B26B"/>
          </a:solidFill>
          <a:ln>
            <a:noFill/>
          </a:ln>
          <a:effectLst>
            <a:outerShdw blurRad="28575" dist="38100" dir="51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dog</a:t>
            </a:r>
            <a:endParaRPr sz="3600" b="1">
              <a:solidFill>
                <a:srgbClr val="434343"/>
              </a:solidFill>
            </a:endParaRPr>
          </a:p>
        </p:txBody>
      </p:sp>
      <p:sp>
        <p:nvSpPr>
          <p:cNvPr id="157" name="Google Shape;157;p30"/>
          <p:cNvSpPr/>
          <p:nvPr/>
        </p:nvSpPr>
        <p:spPr>
          <a:xfrm rot="231272">
            <a:off x="5735143" y="3061793"/>
            <a:ext cx="1102293" cy="11022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8575" dist="38100" dir="54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food</a:t>
            </a:r>
            <a:endParaRPr sz="3600" b="1">
              <a:solidFill>
                <a:srgbClr val="434343"/>
              </a:solidFill>
            </a:endParaRPr>
          </a:p>
        </p:txBody>
      </p:sp>
      <p:grpSp>
        <p:nvGrpSpPr>
          <p:cNvPr id="158" name="Google Shape;158;p30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159" name="Google Shape;159;p3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30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10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Warm-up activity: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Visual connections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67" name="Google Shape;167;p31"/>
          <p:cNvCxnSpPr/>
          <p:nvPr/>
        </p:nvCxnSpPr>
        <p:spPr>
          <a:xfrm flipH="1">
            <a:off x="3872878" y="2679300"/>
            <a:ext cx="217200" cy="2148300"/>
          </a:xfrm>
          <a:prstGeom prst="straightConnector1">
            <a:avLst/>
          </a:prstGeom>
          <a:noFill/>
          <a:ln w="762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1"/>
          <p:cNvCxnSpPr/>
          <p:nvPr/>
        </p:nvCxnSpPr>
        <p:spPr>
          <a:xfrm flipH="1">
            <a:off x="4800932" y="2683739"/>
            <a:ext cx="295800" cy="2139600"/>
          </a:xfrm>
          <a:prstGeom prst="straightConnector1">
            <a:avLst/>
          </a:prstGeom>
          <a:noFill/>
          <a:ln w="762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31"/>
          <p:cNvCxnSpPr/>
          <p:nvPr/>
        </p:nvCxnSpPr>
        <p:spPr>
          <a:xfrm flipH="1">
            <a:off x="2920025" y="3131554"/>
            <a:ext cx="3318300" cy="19500"/>
          </a:xfrm>
          <a:prstGeom prst="straightConnector1">
            <a:avLst/>
          </a:prstGeom>
          <a:noFill/>
          <a:ln w="762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31"/>
          <p:cNvCxnSpPr/>
          <p:nvPr/>
        </p:nvCxnSpPr>
        <p:spPr>
          <a:xfrm rot="10800000">
            <a:off x="2828884" y="3792578"/>
            <a:ext cx="3279000" cy="0"/>
          </a:xfrm>
          <a:prstGeom prst="straightConnector1">
            <a:avLst/>
          </a:prstGeom>
          <a:noFill/>
          <a:ln w="762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31"/>
          <p:cNvCxnSpPr/>
          <p:nvPr/>
        </p:nvCxnSpPr>
        <p:spPr>
          <a:xfrm rot="10800000">
            <a:off x="2845714" y="4352474"/>
            <a:ext cx="3131700" cy="83700"/>
          </a:xfrm>
          <a:prstGeom prst="straightConnector1">
            <a:avLst/>
          </a:prstGeom>
          <a:noFill/>
          <a:ln w="762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31"/>
          <p:cNvSpPr txBox="1"/>
          <p:nvPr/>
        </p:nvSpPr>
        <p:spPr>
          <a:xfrm>
            <a:off x="3093450" y="2338575"/>
            <a:ext cx="727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34F5C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sz="4800" b="1">
              <a:solidFill>
                <a:srgbClr val="134F5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73" name="Google Shape;173;p31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174" name="Google Shape;174;p3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31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10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0"/>
            <a:ext cx="9144000" cy="3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Goals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78150" y="2681650"/>
            <a:ext cx="57378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 the problems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Put solutions in context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Build a case for action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/>
          <p:nvPr/>
        </p:nvSpPr>
        <p:spPr>
          <a:xfrm>
            <a:off x="494208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2610983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Empathize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2"/>
          <p:cNvSpPr/>
          <p:nvPr/>
        </p:nvSpPr>
        <p:spPr>
          <a:xfrm>
            <a:off x="4727759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Create new thinking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2"/>
          <p:cNvSpPr/>
          <p:nvPr/>
        </p:nvSpPr>
        <p:spPr>
          <a:xfrm>
            <a:off x="6844534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Test and iterate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" name="Google Shape;185;p32"/>
          <p:cNvCxnSpPr/>
          <p:nvPr/>
        </p:nvCxnSpPr>
        <p:spPr>
          <a:xfrm>
            <a:off x="1284050" y="4862975"/>
            <a:ext cx="6889800" cy="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6" name="Google Shape;186;p32"/>
          <p:cNvSpPr txBox="1"/>
          <p:nvPr/>
        </p:nvSpPr>
        <p:spPr>
          <a:xfrm>
            <a:off x="494200" y="46779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7264985" y="4677942"/>
            <a:ext cx="1696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32"/>
          <p:cNvCxnSpPr/>
          <p:nvPr/>
        </p:nvCxnSpPr>
        <p:spPr>
          <a:xfrm>
            <a:off x="494208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32"/>
          <p:cNvCxnSpPr/>
          <p:nvPr/>
        </p:nvCxnSpPr>
        <p:spPr>
          <a:xfrm rot="10800000">
            <a:off x="310100" y="2256775"/>
            <a:ext cx="0" cy="14895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0" name="Google Shape;190;p32"/>
          <p:cNvSpPr txBox="1"/>
          <p:nvPr/>
        </p:nvSpPr>
        <p:spPr>
          <a:xfrm rot="-5400000">
            <a:off x="-268800" y="3928349"/>
            <a:ext cx="110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Concrete</a:t>
            </a:r>
            <a:endParaRPr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 rot="-5400000">
            <a:off x="-220950" y="176086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Abstract</a:t>
            </a:r>
            <a:endParaRPr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" name="Google Shape;192;p32"/>
          <p:cNvCxnSpPr/>
          <p:nvPr/>
        </p:nvCxnSpPr>
        <p:spPr>
          <a:xfrm>
            <a:off x="2610983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32"/>
          <p:cNvCxnSpPr/>
          <p:nvPr/>
        </p:nvCxnSpPr>
        <p:spPr>
          <a:xfrm>
            <a:off x="4673019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32"/>
          <p:cNvCxnSpPr/>
          <p:nvPr/>
        </p:nvCxnSpPr>
        <p:spPr>
          <a:xfrm>
            <a:off x="6844534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2"/>
          <p:cNvCxnSpPr/>
          <p:nvPr/>
        </p:nvCxnSpPr>
        <p:spPr>
          <a:xfrm>
            <a:off x="8961309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6" name="Google Shape;196;p32"/>
          <p:cNvSpPr/>
          <p:nvPr/>
        </p:nvSpPr>
        <p:spPr>
          <a:xfrm>
            <a:off x="546738" y="3215712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1558725" y="2477161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2651255" y="194665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635228" y="1619927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4722017" y="1417350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5771679" y="1417350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6866746" y="166874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7645585" y="233281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7955688" y="3307883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0" y="50"/>
            <a:ext cx="91440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The frame creation process</a:t>
            </a:r>
            <a:endParaRPr sz="48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540950" y="355920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Archeology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1558800" y="28206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Paradox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2651325" y="22901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3635225" y="1963425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Field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4716400" y="17608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Themes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5780463" y="17608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Frames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6866675" y="20122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Futures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7645575" y="2676325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Transformation</a:t>
            </a:r>
            <a:endParaRPr sz="9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7955700" y="3651363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494208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2610983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Empathize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4727759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Create new thinking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6844534" y="4319791"/>
            <a:ext cx="2116800" cy="3249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Test and iterate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33"/>
          <p:cNvCxnSpPr/>
          <p:nvPr/>
        </p:nvCxnSpPr>
        <p:spPr>
          <a:xfrm>
            <a:off x="1284050" y="4862975"/>
            <a:ext cx="6889800" cy="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4" name="Google Shape;224;p33"/>
          <p:cNvSpPr txBox="1"/>
          <p:nvPr/>
        </p:nvSpPr>
        <p:spPr>
          <a:xfrm>
            <a:off x="494200" y="46779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7264985" y="4677942"/>
            <a:ext cx="1696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120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6" name="Google Shape;226;p33"/>
          <p:cNvCxnSpPr/>
          <p:nvPr/>
        </p:nvCxnSpPr>
        <p:spPr>
          <a:xfrm>
            <a:off x="494208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3"/>
          <p:cNvCxnSpPr/>
          <p:nvPr/>
        </p:nvCxnSpPr>
        <p:spPr>
          <a:xfrm rot="10800000">
            <a:off x="310100" y="2256775"/>
            <a:ext cx="0" cy="14895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8" name="Google Shape;228;p33"/>
          <p:cNvSpPr txBox="1"/>
          <p:nvPr/>
        </p:nvSpPr>
        <p:spPr>
          <a:xfrm rot="-5400000">
            <a:off x="-268800" y="3928349"/>
            <a:ext cx="110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Concrete</a:t>
            </a:r>
            <a:endParaRPr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 rot="-5400000">
            <a:off x="-220950" y="176086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Abstract</a:t>
            </a:r>
            <a:endParaRPr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3"/>
          <p:cNvCxnSpPr/>
          <p:nvPr/>
        </p:nvCxnSpPr>
        <p:spPr>
          <a:xfrm>
            <a:off x="2610983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3"/>
          <p:cNvCxnSpPr/>
          <p:nvPr/>
        </p:nvCxnSpPr>
        <p:spPr>
          <a:xfrm>
            <a:off x="4673019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3"/>
          <p:cNvCxnSpPr/>
          <p:nvPr/>
        </p:nvCxnSpPr>
        <p:spPr>
          <a:xfrm>
            <a:off x="6844534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3"/>
          <p:cNvCxnSpPr/>
          <p:nvPr/>
        </p:nvCxnSpPr>
        <p:spPr>
          <a:xfrm>
            <a:off x="8961309" y="1417260"/>
            <a:ext cx="0" cy="32271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34" name="Google Shape;234;p33"/>
          <p:cNvSpPr/>
          <p:nvPr/>
        </p:nvSpPr>
        <p:spPr>
          <a:xfrm>
            <a:off x="546738" y="3215712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1558725" y="2477161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2651255" y="194665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3635228" y="1619927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4722017" y="1417350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5771679" y="1417350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6866746" y="166874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7645585" y="2332815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7949263" y="3307883"/>
            <a:ext cx="1011900" cy="10119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C343D"/>
              </a:solidFill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0" y="50"/>
            <a:ext cx="91440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Project phases</a:t>
            </a:r>
            <a:endParaRPr sz="48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540950" y="355920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Archeology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1558800" y="28206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Paradox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2651325" y="22901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3635225" y="1963425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Field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4716400" y="17608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Themes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5780463" y="17608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Frames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6866675" y="2012250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Futures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7645575" y="2676325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Transformation</a:t>
            </a:r>
            <a:endParaRPr sz="9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7949275" y="3651363"/>
            <a:ext cx="1011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  <a:endParaRPr sz="10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494200" y="2450425"/>
            <a:ext cx="6350400" cy="53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E0E3"/>
                </a:solidFill>
                <a:latin typeface="Roboto"/>
                <a:ea typeface="Roboto"/>
                <a:cs typeface="Roboto"/>
                <a:sym typeface="Roboto"/>
              </a:rPr>
              <a:t>Problem Exploration</a:t>
            </a:r>
            <a:endParaRPr sz="1200">
              <a:solidFill>
                <a:srgbClr val="D0E0E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2611000" y="2985650"/>
            <a:ext cx="4396200" cy="53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E0E3"/>
                </a:solidFill>
              </a:rPr>
              <a:t>Concept Case</a:t>
            </a:r>
            <a:endParaRPr sz="1200">
              <a:solidFill>
                <a:srgbClr val="D0E0E3"/>
              </a:solidFill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4673025" y="3518925"/>
            <a:ext cx="3170700" cy="53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E0E3"/>
                </a:solidFill>
              </a:rPr>
              <a:t>Business Case</a:t>
            </a:r>
            <a:endParaRPr sz="1200">
              <a:solidFill>
                <a:srgbClr val="D0E0E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4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261" name="Google Shape;261;p34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4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60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0" y="987225"/>
            <a:ext cx="91440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Looking at the 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current state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2678150" y="3048625"/>
            <a:ext cx="38079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Stakeholder mapping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 mapping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 l="582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3236300" y="1982100"/>
            <a:ext cx="62091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D966"/>
                </a:solidFill>
                <a:latin typeface="Caveat"/>
                <a:ea typeface="Caveat"/>
                <a:cs typeface="Caveat"/>
                <a:sym typeface="Caveat"/>
              </a:rPr>
              <a:t>Morning break</a:t>
            </a:r>
            <a:endParaRPr sz="3000" b="1">
              <a:solidFill>
                <a:srgbClr val="FFD9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72" name="Google Shape;272;p35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273" name="Google Shape;273;p35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35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15 min</a:t>
            </a:r>
            <a:endParaRPr sz="1200" b="1">
              <a:solidFill>
                <a:srgbClr val="FFD9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Identifying problems and needs: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Mapping decision flow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Identifying problems and needs: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Writing job stories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Identifying problems and needs: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Writing problem</a:t>
            </a:r>
            <a:b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statements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Identifying problems and needs: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Prioritizing jobs 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and problems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0"/>
          <p:cNvPicPr preferRelativeResize="0"/>
          <p:nvPr/>
        </p:nvPicPr>
        <p:blipFill rotWithShape="1">
          <a:blip r:embed="rId3">
            <a:alphaModFix/>
          </a:blip>
          <a:srcRect t="10359" b="19074"/>
          <a:stretch/>
        </p:blipFill>
        <p:spPr>
          <a:xfrm>
            <a:off x="152400" y="154075"/>
            <a:ext cx="8851401" cy="48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0" y="1757475"/>
            <a:ext cx="91440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Lunch break</a:t>
            </a:r>
            <a:endParaRPr sz="3000" b="1">
              <a:solidFill>
                <a:srgbClr val="F3F3F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02" name="Google Shape;302;p40"/>
          <p:cNvGrpSpPr/>
          <p:nvPr/>
        </p:nvGrpSpPr>
        <p:grpSpPr>
          <a:xfrm>
            <a:off x="7966383" y="241173"/>
            <a:ext cx="298866" cy="298414"/>
            <a:chOff x="6660750" y="298550"/>
            <a:chExt cx="396900" cy="396300"/>
          </a:xfrm>
        </p:grpSpPr>
        <p:sp>
          <p:nvSpPr>
            <p:cNvPr id="303" name="Google Shape;303;p4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40"/>
          <p:cNvSpPr txBox="1"/>
          <p:nvPr/>
        </p:nvSpPr>
        <p:spPr>
          <a:xfrm>
            <a:off x="8241499" y="24097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60 min</a:t>
            </a:r>
            <a:endParaRPr sz="1200" b="1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/>
        </p:nvSpPr>
        <p:spPr>
          <a:xfrm>
            <a:off x="0" y="0"/>
            <a:ext cx="9144000" cy="4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Understanding 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the scope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11" name="Google Shape;311;p41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12" name="Google Shape;312;p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1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30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2130475" y="3161925"/>
            <a:ext cx="5029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Evaluate the impact of each problem on each job priority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Rules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42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21" name="Google Shape;321;p42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42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15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0" y="451525"/>
            <a:ext cx="91440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Scoping the change: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Writing SMART goals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3657600" y="2228525"/>
            <a:ext cx="5486400" cy="26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Specific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Measurable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Achievable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Realistic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Timebound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/>
        </p:nvSpPr>
        <p:spPr>
          <a:xfrm>
            <a:off x="0" y="451525"/>
            <a:ext cx="91440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Scoping the change: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a risk matrix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31" name="Google Shape;331;p43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32" name="Google Shape;332;p4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43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15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335" name="Google Shape;335;p43"/>
          <p:cNvGraphicFramePr/>
          <p:nvPr/>
        </p:nvGraphicFramePr>
        <p:xfrm>
          <a:off x="1596375" y="2347900"/>
          <a:ext cx="5951250" cy="2263500"/>
        </p:xfrm>
        <a:graphic>
          <a:graphicData uri="http://schemas.openxmlformats.org/drawingml/2006/table">
            <a:tbl>
              <a:tblPr>
                <a:noFill/>
                <a:tableStyleId>{EDF20170-5486-437F-8387-C125B9C20DBB}</a:tableStyleId>
              </a:tblPr>
              <a:tblGrid>
                <a:gridCol w="119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Negligible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Marginal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Critical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Catastrophic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Certain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Likely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Possible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Unlikely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C343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Rare</a:t>
                      </a: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C343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/>
        </p:nvSpPr>
        <p:spPr>
          <a:xfrm>
            <a:off x="0" y="152400"/>
            <a:ext cx="914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Envisioning the </a:t>
            </a:r>
            <a:endParaRPr sz="6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future state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41" name="Google Shape;341;p44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42" name="Google Shape;342;p44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44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30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5" name="Google Shape;345;p44"/>
          <p:cNvSpPr txBox="1"/>
          <p:nvPr/>
        </p:nvSpPr>
        <p:spPr>
          <a:xfrm>
            <a:off x="2130475" y="2756675"/>
            <a:ext cx="50298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Journey maps, process maps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Job stories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Which risk is addressed by what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5"/>
          <p:cNvPicPr preferRelativeResize="0"/>
          <p:nvPr/>
        </p:nvPicPr>
        <p:blipFill rotWithShape="1">
          <a:blip r:embed="rId3">
            <a:alphaModFix/>
          </a:blip>
          <a:srcRect t="14214" b="13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 txBox="1"/>
          <p:nvPr/>
        </p:nvSpPr>
        <p:spPr>
          <a:xfrm>
            <a:off x="0" y="1675625"/>
            <a:ext cx="91440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Afternoon break</a:t>
            </a:r>
            <a:endParaRPr sz="3000" b="1">
              <a:solidFill>
                <a:srgbClr val="F1C23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352" name="Google Shape;352;p45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53" name="Google Shape;353;p45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5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45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15 min</a:t>
            </a:r>
            <a:endParaRPr sz="1200" b="1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Next steps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61" name="Google Shape;361;p46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62" name="Google Shape;362;p46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46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15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/>
          <p:nvPr/>
        </p:nvSpPr>
        <p:spPr>
          <a:xfrm>
            <a:off x="0" y="0"/>
            <a:ext cx="91440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Mapping solutions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70" name="Google Shape;370;p47"/>
          <p:cNvGrpSpPr/>
          <p:nvPr/>
        </p:nvGrpSpPr>
        <p:grpSpPr>
          <a:xfrm>
            <a:off x="8054283" y="153123"/>
            <a:ext cx="298866" cy="298414"/>
            <a:chOff x="6660750" y="298550"/>
            <a:chExt cx="396900" cy="396300"/>
          </a:xfrm>
        </p:grpSpPr>
        <p:sp>
          <p:nvSpPr>
            <p:cNvPr id="371" name="Google Shape;371;p47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47"/>
          <p:cNvSpPr txBox="1"/>
          <p:nvPr/>
        </p:nvSpPr>
        <p:spPr>
          <a:xfrm>
            <a:off x="8329399" y="152927"/>
            <a:ext cx="7623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60 min</a:t>
            </a:r>
            <a:endParaRPr sz="1200" b="1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2130475" y="2228525"/>
            <a:ext cx="5029800" cy="26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Identify gaps between current and future state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400"/>
              <a:buFont typeface="Roboto Light"/>
              <a:buChar char="-"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act upon identified priorities and goals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Timing over stretching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678150" y="2762475"/>
            <a:ext cx="57378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Everything is time-boxed.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Start on time. Stop on time.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Exceptions need to be justified.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Rhyming over timing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2678150" y="2762475"/>
            <a:ext cx="41163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Propose to extend time when keeping the rhyme of thoughts is critical.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Writing over speaking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827025" y="2762475"/>
            <a:ext cx="55689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Write down your thoughts as much as you can. Only one person can speak at a time. We can all write at the same time.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Opinion over complaint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827025" y="2762475"/>
            <a:ext cx="55689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Describing the symptoms of a problem only helps so much. Bringing up your opinion on the root causes is far better.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Debate over opinion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827025" y="2762475"/>
            <a:ext cx="55689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Constructive debate yields more than the sum of different opinions.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0" y="751600"/>
            <a:ext cx="9144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A5AF"/>
                </a:solidFill>
                <a:latin typeface="Roboto Black"/>
                <a:ea typeface="Roboto Black"/>
                <a:cs typeface="Roboto Black"/>
                <a:sym typeface="Roboto Black"/>
              </a:rPr>
              <a:t>Rules:</a:t>
            </a:r>
            <a:endParaRPr sz="3600">
              <a:solidFill>
                <a:srgbClr val="76A5A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Roboto Black"/>
                <a:ea typeface="Roboto Black"/>
                <a:cs typeface="Roboto Black"/>
                <a:sym typeface="Roboto Black"/>
              </a:rPr>
              <a:t>Idea over debate</a:t>
            </a:r>
            <a:endParaRPr sz="3000">
              <a:solidFill>
                <a:srgbClr val="0C343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1827025" y="2762475"/>
            <a:ext cx="5568900" cy="1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4F5C"/>
                </a:solidFill>
                <a:latin typeface="Roboto Light"/>
                <a:ea typeface="Roboto Light"/>
                <a:cs typeface="Roboto Light"/>
                <a:sym typeface="Roboto Light"/>
              </a:rPr>
              <a:t>There are no bad ideas. All ideas matter equally. Proposing ideas to solutions is the perfect outcome of debates.</a:t>
            </a:r>
            <a:endParaRPr sz="2400">
              <a:solidFill>
                <a:srgbClr val="134F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E36F3E8AB0F46868B340A2FA0E16D" ma:contentTypeVersion="11" ma:contentTypeDescription="Create a new document." ma:contentTypeScope="" ma:versionID="601643c00322cd4a15f5ce3f68f94a5d">
  <xsd:schema xmlns:xsd="http://www.w3.org/2001/XMLSchema" xmlns:xs="http://www.w3.org/2001/XMLSchema" xmlns:p="http://schemas.microsoft.com/office/2006/metadata/properties" xmlns:ns2="3d9fb8c5-277c-4288-bbaa-15f04169c024" targetNamespace="http://schemas.microsoft.com/office/2006/metadata/properties" ma:root="true" ma:fieldsID="cb831c43ca3b4bfc2ba566e5f4861afe" ns2:_="">
    <xsd:import namespace="3d9fb8c5-277c-4288-bbaa-15f04169c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fb8c5-277c-4288-bbaa-15f04169c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EF04D-3BB8-49E7-97AB-DA81F6C66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C1166-67FA-487A-B388-23CFA34B1A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5617A8-20BE-4292-AC89-2435A3678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fb8c5-277c-4288-bbaa-15f04169c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35</Slides>
  <Notes>35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2021-05-31T19:14:40Z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0x010100652E36F3E8AB0F46868B340A2FA0E16D</vt:lpwstr>
  </property>
</Properties>
</file>